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306" r:id="rId3"/>
    <p:sldId id="307" r:id="rId4"/>
    <p:sldId id="332" r:id="rId5"/>
    <p:sldId id="326" r:id="rId6"/>
    <p:sldId id="327" r:id="rId7"/>
    <p:sldId id="330" r:id="rId8"/>
    <p:sldId id="311" r:id="rId9"/>
    <p:sldId id="333" r:id="rId10"/>
    <p:sldId id="313" r:id="rId11"/>
    <p:sldId id="315" r:id="rId12"/>
    <p:sldId id="316" r:id="rId13"/>
    <p:sldId id="317" r:id="rId14"/>
    <p:sldId id="298" r:id="rId15"/>
    <p:sldId id="320" r:id="rId16"/>
    <p:sldId id="300" r:id="rId17"/>
    <p:sldId id="322" r:id="rId18"/>
    <p:sldId id="323" r:id="rId19"/>
    <p:sldId id="301" r:id="rId20"/>
    <p:sldId id="303" r:id="rId21"/>
    <p:sldId id="304" r:id="rId22"/>
    <p:sldId id="305"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9" autoAdjust="0"/>
    <p:restoredTop sz="93979" autoAdjust="0"/>
  </p:normalViewPr>
  <p:slideViewPr>
    <p:cSldViewPr>
      <p:cViewPr varScale="1">
        <p:scale>
          <a:sx n="75" d="100"/>
          <a:sy n="75" d="100"/>
        </p:scale>
        <p:origin x="94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3D5D-1388-4F87-94A8-B0C6B063CFD5}" type="datetimeFigureOut">
              <a:rPr lang="en-US" smtClean="0"/>
              <a:t>2/14/2022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ECE63-680B-472E-8CC6-5DC29EB5ED4F}" type="slidenum">
              <a:rPr lang="en-US" smtClean="0"/>
              <a:t>‹#›</a:t>
            </a:fld>
            <a:endParaRPr lang="en-US"/>
          </a:p>
        </p:txBody>
      </p:sp>
    </p:spTree>
    <p:extLst>
      <p:ext uri="{BB962C8B-B14F-4D97-AF65-F5344CB8AC3E}">
        <p14:creationId xmlns:p14="http://schemas.microsoft.com/office/powerpoint/2010/main" val="324583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B8C2DB-1E19-45A0-B758-1BB76DFC3496}" type="datetimeFigureOut">
              <a:rPr lang="en-GB" smtClean="0"/>
              <a:t>14/02/2022</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52C8-0B64-41CB-8DB5-A767C26F8D1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EC52C8-0B64-41CB-8DB5-A767C26F8D15}"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86EC52C8-0B64-41CB-8DB5-A767C26F8D15}"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B3B8C2DB-1E19-45A0-B758-1BB76DFC3496}" type="datetimeFigureOut">
              <a:rPr lang="en-GB" smtClean="0"/>
              <a:t>14/02/2022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B8C2DB-1E19-45A0-B758-1BB76DFC3496}" type="datetimeFigureOut">
              <a:rPr lang="en-GB" smtClean="0"/>
              <a:t>14/02/2022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52C8-0B64-41CB-8DB5-A767C26F8D15}"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B8C2DB-1E19-45A0-B758-1BB76DFC3496}" type="datetimeFigureOut">
              <a:rPr lang="en-GB" smtClean="0"/>
              <a:t>14/02/2022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EC52C8-0B64-41CB-8DB5-A767C26F8D15}"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B8C2DB-1E19-45A0-B758-1BB76DFC3496}" type="datetimeFigureOut">
              <a:rPr lang="en-GB" smtClean="0"/>
              <a:t>14/02/2022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86EC52C8-0B64-41CB-8DB5-A767C26F8D1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B8C2DB-1E19-45A0-B758-1BB76DFC3496}" type="datetimeFigureOut">
              <a:rPr lang="en-GB" smtClean="0"/>
              <a:t>14/02/2022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EC52C8-0B64-41CB-8DB5-A767C26F8D1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B8C2DB-1E19-45A0-B758-1BB76DFC3496}" type="datetimeFigureOut">
              <a:rPr lang="en-GB" smtClean="0"/>
              <a:t>14/02/2022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EC52C8-0B64-41CB-8DB5-A767C26F8D15}"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B8C2DB-1E19-45A0-B758-1BB76DFC3496}" type="datetimeFigureOut">
              <a:rPr lang="en-GB" smtClean="0"/>
              <a:t>14/02/2022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B8C2DB-1E19-45A0-B758-1BB76DFC3496}" type="datetimeFigureOut">
              <a:rPr lang="en-GB" smtClean="0"/>
              <a:t>14/02/2022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EC52C8-0B64-41CB-8DB5-A767C26F8D15}"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55576" y="2743200"/>
            <a:ext cx="8064896" cy="3494112"/>
          </a:xfrm>
        </p:spPr>
        <p:txBody>
          <a:bodyPr>
            <a:normAutofit/>
          </a:bodyPr>
          <a:lstStyle/>
          <a:p>
            <a:r>
              <a:rPr lang="en-GB" sz="4800" dirty="0" smtClean="0">
                <a:solidFill>
                  <a:schemeClr val="tx1"/>
                </a:solidFill>
                <a:latin typeface="Berlin Sans FB Demi" pitchFamily="34" charset="0"/>
              </a:rPr>
              <a:t>Radiopharmaceutical chemistry </a:t>
            </a:r>
            <a:endParaRPr lang="en-GB" sz="4800" dirty="0">
              <a:solidFill>
                <a:schemeClr val="tx1"/>
              </a:solidFill>
              <a:latin typeface="Berlin Sans FB Demi" pitchFamily="34" charset="0"/>
            </a:endParaRPr>
          </a:p>
        </p:txBody>
      </p:sp>
      <p:sp>
        <p:nvSpPr>
          <p:cNvPr id="6" name="Title 5"/>
          <p:cNvSpPr>
            <a:spLocks noGrp="1"/>
          </p:cNvSpPr>
          <p:nvPr>
            <p:ph type="title"/>
          </p:nvPr>
        </p:nvSpPr>
        <p:spPr/>
        <p:txBody>
          <a:bodyPr>
            <a:normAutofit/>
          </a:bodyPr>
          <a:lstStyle/>
          <a:p>
            <a:r>
              <a:rPr lang="en-GB" sz="3600" dirty="0" smtClean="0">
                <a:latin typeface="+mn-lt"/>
              </a:rPr>
              <a:t>Nuclear Medicine</a:t>
            </a:r>
            <a:endParaRPr lang="en-GB" sz="3600" dirty="0">
              <a:latin typeface="+mn-lt"/>
            </a:endParaRPr>
          </a:p>
        </p:txBody>
      </p:sp>
    </p:spTree>
    <p:extLst>
      <p:ext uri="{BB962C8B-B14F-4D97-AF65-F5344CB8AC3E}">
        <p14:creationId xmlns:p14="http://schemas.microsoft.com/office/powerpoint/2010/main" val="3158948073"/>
      </p:ext>
    </p:extLst>
  </p:cSld>
  <p:clrMapOvr>
    <a:masterClrMapping/>
  </p:clrMapOvr>
  <mc:AlternateContent xmlns:mc="http://schemas.openxmlformats.org/markup-compatibility/2006" xmlns:p14="http://schemas.microsoft.com/office/powerpoint/2010/main">
    <mc:Choice Requires="p14">
      <p:transition spd="slow" p14:dur="2000" advTm="6081"/>
    </mc:Choice>
    <mc:Fallback xmlns="">
      <p:transition spd="slow" advTm="60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179512" y="139651"/>
            <a:ext cx="8784975" cy="6529709"/>
          </a:xfrm>
          <a:prstGeom prst="rect">
            <a:avLst/>
          </a:prstGeom>
        </p:spPr>
      </p:pic>
    </p:spTree>
    <p:extLst>
      <p:ext uri="{BB962C8B-B14F-4D97-AF65-F5344CB8AC3E}">
        <p14:creationId xmlns:p14="http://schemas.microsoft.com/office/powerpoint/2010/main" val="62630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108520" y="-53355"/>
            <a:ext cx="9001000" cy="7010747"/>
          </a:xfrm>
          <a:prstGeom prst="rect">
            <a:avLst/>
          </a:prstGeom>
        </p:spPr>
      </p:pic>
    </p:spTree>
    <p:extLst>
      <p:ext uri="{BB962C8B-B14F-4D97-AF65-F5344CB8AC3E}">
        <p14:creationId xmlns:p14="http://schemas.microsoft.com/office/powerpoint/2010/main" val="205290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107504" y="44624"/>
            <a:ext cx="8928992" cy="6597352"/>
          </a:xfrm>
          <a:prstGeom prst="rect">
            <a:avLst/>
          </a:prstGeom>
        </p:spPr>
      </p:pic>
    </p:spTree>
    <p:extLst>
      <p:ext uri="{BB962C8B-B14F-4D97-AF65-F5344CB8AC3E}">
        <p14:creationId xmlns:p14="http://schemas.microsoft.com/office/powerpoint/2010/main" val="365430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179512" y="116632"/>
            <a:ext cx="8892480" cy="6408711"/>
          </a:xfrm>
          <a:prstGeom prst="rect">
            <a:avLst/>
          </a:prstGeom>
        </p:spPr>
      </p:pic>
    </p:spTree>
    <p:extLst>
      <p:ext uri="{BB962C8B-B14F-4D97-AF65-F5344CB8AC3E}">
        <p14:creationId xmlns:p14="http://schemas.microsoft.com/office/powerpoint/2010/main" val="154073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0" indent="-274320">
              <a:spcBef>
                <a:spcPct val="20000"/>
              </a:spcBef>
            </a:pPr>
            <a:r>
              <a:rPr lang="en-US" sz="2700" dirty="0">
                <a:solidFill>
                  <a:prstClr val="black"/>
                </a:solidFill>
                <a:ea typeface="+mn-ea"/>
                <a:cs typeface="+mn-cs"/>
              </a:rPr>
              <a:t>Radiopharmaceutical </a:t>
            </a:r>
            <a:r>
              <a:rPr lang="en-US" sz="2700" dirty="0" smtClean="0">
                <a:solidFill>
                  <a:prstClr val="black"/>
                </a:solidFill>
                <a:ea typeface="+mn-ea"/>
                <a:cs typeface="+mn-cs"/>
              </a:rPr>
              <a:t>Preparations</a:t>
            </a:r>
            <a:endParaRPr lang="en-US" dirty="0"/>
          </a:p>
        </p:txBody>
      </p:sp>
      <p:sp>
        <p:nvSpPr>
          <p:cNvPr id="3" name="Content Placeholder 2"/>
          <p:cNvSpPr>
            <a:spLocks noGrp="1"/>
          </p:cNvSpPr>
          <p:nvPr>
            <p:ph sz="quarter" idx="1"/>
          </p:nvPr>
        </p:nvSpPr>
        <p:spPr/>
        <p:txBody>
          <a:bodyPr/>
          <a:lstStyle/>
          <a:p>
            <a:r>
              <a:rPr lang="en-US" dirty="0" smtClean="0"/>
              <a:t>Sodium chromate Cr-51 inj.Na2CrO4(</a:t>
            </a:r>
            <a:r>
              <a:rPr lang="en-US" dirty="0" err="1" smtClean="0"/>
              <a:t>Rachromate</a:t>
            </a:r>
            <a:r>
              <a:rPr lang="en-US" dirty="0" smtClean="0"/>
              <a:t>)</a:t>
            </a:r>
          </a:p>
          <a:p>
            <a:pPr marL="0" indent="0">
              <a:buNone/>
            </a:pPr>
            <a:r>
              <a:rPr lang="en-US" dirty="0"/>
              <a:t> </a:t>
            </a:r>
            <a:r>
              <a:rPr lang="en-US" dirty="0" smtClean="0"/>
              <a:t>     diagnostically to determine RBC mass ,volume ,&amp; Survival time also scanning the spleen.</a:t>
            </a:r>
          </a:p>
          <a:p>
            <a:r>
              <a:rPr lang="en-US" dirty="0" smtClean="0"/>
              <a:t>Radio-</a:t>
            </a:r>
            <a:r>
              <a:rPr lang="en-US" dirty="0" err="1" smtClean="0"/>
              <a:t>Chromated</a:t>
            </a:r>
            <a:r>
              <a:rPr lang="en-US" dirty="0" smtClean="0"/>
              <a:t> Serum Albumin Cr-51.</a:t>
            </a:r>
          </a:p>
          <a:p>
            <a:pPr marL="0" indent="0">
              <a:buNone/>
            </a:pPr>
            <a:r>
              <a:rPr lang="en-US" dirty="0"/>
              <a:t> </a:t>
            </a:r>
            <a:r>
              <a:rPr lang="en-US" dirty="0" smtClean="0"/>
              <a:t>     determined plasma volume.</a:t>
            </a:r>
          </a:p>
          <a:p>
            <a:endParaRPr lang="en-US" dirty="0" smtClean="0"/>
          </a:p>
        </p:txBody>
      </p:sp>
    </p:spTree>
    <p:extLst>
      <p:ext uri="{BB962C8B-B14F-4D97-AF65-F5344CB8AC3E}">
        <p14:creationId xmlns:p14="http://schemas.microsoft.com/office/powerpoint/2010/main" val="247519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94" y="188640"/>
            <a:ext cx="8534400" cy="758952"/>
          </a:xfrm>
        </p:spPr>
        <p:txBody>
          <a:bodyPr>
            <a:normAutofit fontScale="90000"/>
          </a:bodyPr>
          <a:lstStyle/>
          <a:p>
            <a:r>
              <a:rPr lang="en-US" dirty="0" smtClean="0"/>
              <a:t/>
            </a:r>
            <a:br>
              <a:rPr lang="en-US" dirty="0" smtClean="0"/>
            </a:br>
            <a:r>
              <a:rPr lang="en-US" dirty="0" smtClean="0"/>
              <a:t>Mechanism </a:t>
            </a:r>
            <a:r>
              <a:rPr lang="en-US" dirty="0"/>
              <a:t>of </a:t>
            </a:r>
            <a:r>
              <a:rPr lang="en-US" dirty="0" smtClean="0"/>
              <a:t>Action</a:t>
            </a:r>
            <a:br>
              <a:rPr lang="en-US" dirty="0" smtClean="0"/>
            </a:br>
            <a:endParaRPr lang="ar-IQ" dirty="0"/>
          </a:p>
        </p:txBody>
      </p:sp>
      <p:sp>
        <p:nvSpPr>
          <p:cNvPr id="3" name="Content Placeholder 2"/>
          <p:cNvSpPr>
            <a:spLocks noGrp="1"/>
          </p:cNvSpPr>
          <p:nvPr>
            <p:ph sz="quarter" idx="1"/>
          </p:nvPr>
        </p:nvSpPr>
        <p:spPr>
          <a:xfrm>
            <a:off x="301752" y="404664"/>
            <a:ext cx="8503920" cy="6048672"/>
          </a:xfrm>
        </p:spPr>
        <p:txBody>
          <a:bodyPr>
            <a:noAutofit/>
          </a:bodyPr>
          <a:lstStyle/>
          <a:p>
            <a:r>
              <a:rPr lang="en-US" sz="1600" dirty="0"/>
              <a:t>Cr51 is indicated for use in determining red blood cell volume or mass, studying red blood cell survival time (in conditions such as hemolytic anemia), and evaluating blood </a:t>
            </a:r>
            <a:r>
              <a:rPr lang="en-US" sz="1600" dirty="0" smtClean="0"/>
              <a:t>loss</a:t>
            </a:r>
            <a:endParaRPr lang="en-US" sz="1600" dirty="0"/>
          </a:p>
          <a:p>
            <a:r>
              <a:rPr lang="en-US" sz="1600" dirty="0"/>
              <a:t>The chromium in this agent is present as the </a:t>
            </a:r>
            <a:r>
              <a:rPr lang="en-US" sz="1600" dirty="0" err="1"/>
              <a:t>dianionic</a:t>
            </a:r>
            <a:r>
              <a:rPr lang="en-US" sz="1600" dirty="0"/>
              <a:t> chromate ion in which form it appears to bind to the red blood cell in two steps, initially by a rapid but reversible attachment to the cell membrane followed by a slower nearly irreversible binding to intracellular hemoglobin and reduction to the anionic state. It has been suggested that the slow rate of uptake is dependent on the rate at which chromate can penetrate the cell membrane. Binding is maintained until the red blood cells are sequestered by the spleen or until elution of the chromium occurs into the plasma. The chromium is then readily excreted mainly in the urine. Once liberated by elution or erythrocyte senescence, chromium 51 is not available for relabeling of red </a:t>
            </a:r>
            <a:r>
              <a:rPr lang="en-US" sz="1600" dirty="0" smtClean="0"/>
              <a:t>cells</a:t>
            </a:r>
          </a:p>
          <a:p>
            <a:r>
              <a:rPr lang="en-US" sz="1600" dirty="0"/>
              <a:t>In normal individuals the erythrocyte survival half-time T ½ as measured by the chromium 51 "random labeling" technique, generally ranges between 25 and 35 days. This apparent short survival time, when compared to the 120 day life span of the red blood cells, is due to the elution of chromium from the cells and to cell damage that probably occurs during the process of withdrawing them from the body and labeling. Subnormal T ½ may be indicative of blood toss, sequestration of red blood cells by the spleen, or shortened cell viability, as occurs In hemolytic anemia</a:t>
            </a:r>
            <a:endParaRPr lang="ar-IQ" sz="1600" dirty="0"/>
          </a:p>
        </p:txBody>
      </p:sp>
    </p:spTree>
    <p:extLst>
      <p:ext uri="{BB962C8B-B14F-4D97-AF65-F5344CB8AC3E}">
        <p14:creationId xmlns:p14="http://schemas.microsoft.com/office/powerpoint/2010/main" val="3878430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Cyanocobalamin Co-57 ,Co-50,Co-60</a:t>
            </a:r>
          </a:p>
          <a:p>
            <a:r>
              <a:rPr lang="en-US" dirty="0" smtClean="0"/>
              <a:t>-diagnostic procedure for pernicious anemia.</a:t>
            </a:r>
          </a:p>
          <a:p>
            <a:r>
              <a:rPr lang="en-US" dirty="0" smtClean="0"/>
              <a:t>-interstitial implantation.</a:t>
            </a:r>
            <a:endParaRPr lang="en-US" dirty="0"/>
          </a:p>
        </p:txBody>
      </p:sp>
      <p:pic>
        <p:nvPicPr>
          <p:cNvPr id="4" name="Picture 3"/>
          <p:cNvPicPr>
            <a:picLocks noChangeAspect="1"/>
          </p:cNvPicPr>
          <p:nvPr/>
        </p:nvPicPr>
        <p:blipFill>
          <a:blip r:embed="rId2"/>
          <a:stretch>
            <a:fillRect/>
          </a:stretch>
        </p:blipFill>
        <p:spPr>
          <a:xfrm>
            <a:off x="413824" y="2996952"/>
            <a:ext cx="8190624" cy="3429479"/>
          </a:xfrm>
          <a:prstGeom prst="rect">
            <a:avLst/>
          </a:prstGeom>
        </p:spPr>
      </p:pic>
    </p:spTree>
    <p:extLst>
      <p:ext uri="{BB962C8B-B14F-4D97-AF65-F5344CB8AC3E}">
        <p14:creationId xmlns:p14="http://schemas.microsoft.com/office/powerpoint/2010/main" val="20145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sz="quarter" idx="1"/>
          </p:nvPr>
        </p:nvPicPr>
        <p:blipFill>
          <a:blip r:embed="rId2"/>
          <a:stretch>
            <a:fillRect/>
          </a:stretch>
        </p:blipFill>
        <p:spPr>
          <a:xfrm>
            <a:off x="179512" y="3222005"/>
            <a:ext cx="8784976" cy="3447355"/>
          </a:xfrm>
          <a:prstGeom prst="rect">
            <a:avLst/>
          </a:prstGeom>
        </p:spPr>
      </p:pic>
      <p:pic>
        <p:nvPicPr>
          <p:cNvPr id="5" name="Picture 4"/>
          <p:cNvPicPr>
            <a:picLocks noChangeAspect="1"/>
          </p:cNvPicPr>
          <p:nvPr/>
        </p:nvPicPr>
        <p:blipFill>
          <a:blip r:embed="rId3"/>
          <a:stretch>
            <a:fillRect/>
          </a:stretch>
        </p:blipFill>
        <p:spPr>
          <a:xfrm>
            <a:off x="179512" y="260648"/>
            <a:ext cx="8784976" cy="2929310"/>
          </a:xfrm>
          <a:prstGeom prst="rect">
            <a:avLst/>
          </a:prstGeom>
        </p:spPr>
      </p:pic>
    </p:spTree>
    <p:extLst>
      <p:ext uri="{BB962C8B-B14F-4D97-AF65-F5344CB8AC3E}">
        <p14:creationId xmlns:p14="http://schemas.microsoft.com/office/powerpoint/2010/main" val="218277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07504" y="836712"/>
            <a:ext cx="8856984" cy="5904656"/>
          </a:xfrm>
          <a:prstGeom prst="rect">
            <a:avLst/>
          </a:prstGeom>
        </p:spPr>
      </p:pic>
    </p:spTree>
    <p:extLst>
      <p:ext uri="{BB962C8B-B14F-4D97-AF65-F5344CB8AC3E}">
        <p14:creationId xmlns:p14="http://schemas.microsoft.com/office/powerpoint/2010/main" val="9772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Ferrous citrate and Ferric chloride Fe-59</a:t>
            </a:r>
          </a:p>
          <a:p>
            <a:r>
              <a:rPr lang="en-US" dirty="0" smtClean="0"/>
              <a:t>Diagnostic procedure of iron metabolism and RBC formation</a:t>
            </a:r>
          </a:p>
          <a:p>
            <a:r>
              <a:rPr lang="en-US" dirty="0" smtClean="0"/>
              <a:t>Gold(Aurcoloid-198</a:t>
            </a:r>
            <a:r>
              <a:rPr lang="en-US" dirty="0"/>
              <a:t>)</a:t>
            </a:r>
          </a:p>
          <a:p>
            <a:r>
              <a:rPr lang="en-US" dirty="0"/>
              <a:t>-Solution is categorized as both diagnostic preparation for scintillation scanning of the </a:t>
            </a:r>
            <a:r>
              <a:rPr lang="en-US" dirty="0" err="1"/>
              <a:t>liver,and</a:t>
            </a:r>
            <a:r>
              <a:rPr lang="en-US" dirty="0"/>
              <a:t> a therapeutic preparation in the treatment of disorders secondary to neoplastic diseases.</a:t>
            </a:r>
          </a:p>
          <a:p>
            <a:endParaRPr lang="en-US" dirty="0" smtClean="0"/>
          </a:p>
          <a:p>
            <a:endParaRPr lang="en-US" dirty="0"/>
          </a:p>
        </p:txBody>
      </p:sp>
    </p:spTree>
    <p:extLst>
      <p:ext uri="{BB962C8B-B14F-4D97-AF65-F5344CB8AC3E}">
        <p14:creationId xmlns:p14="http://schemas.microsoft.com/office/powerpoint/2010/main" val="82798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251520" y="116632"/>
            <a:ext cx="8712968" cy="6264696"/>
          </a:xfrm>
          <a:prstGeom prst="rect">
            <a:avLst/>
          </a:prstGeom>
        </p:spPr>
      </p:pic>
    </p:spTree>
    <p:extLst>
      <p:ext uri="{BB962C8B-B14F-4D97-AF65-F5344CB8AC3E}">
        <p14:creationId xmlns:p14="http://schemas.microsoft.com/office/powerpoint/2010/main" val="115014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smtClean="0"/>
              <a:t>             Iodides I-123, I-125 ,I-131</a:t>
            </a:r>
          </a:p>
          <a:p>
            <a:r>
              <a:rPr lang="en-US" dirty="0" smtClean="0"/>
              <a:t>Sodium iodide</a:t>
            </a:r>
          </a:p>
          <a:p>
            <a:r>
              <a:rPr lang="en-US" dirty="0" smtClean="0"/>
              <a:t>Diagnostic and therapeutic purpose.</a:t>
            </a:r>
          </a:p>
          <a:p>
            <a:r>
              <a:rPr lang="en-US" dirty="0" smtClean="0"/>
              <a:t>Uptake or general thyroid scanning </a:t>
            </a:r>
          </a:p>
          <a:p>
            <a:r>
              <a:rPr lang="en-US" dirty="0" smtClean="0"/>
              <a:t>Scanning for metastatic thyroid cancer.</a:t>
            </a:r>
          </a:p>
          <a:p>
            <a:r>
              <a:rPr lang="en-US" dirty="0" smtClean="0"/>
              <a:t>Therapeutic in the hyperthyroidism cancer</a:t>
            </a:r>
            <a:r>
              <a:rPr lang="en-US" dirty="0"/>
              <a:t>.  </a:t>
            </a:r>
            <a:r>
              <a:rPr lang="en-US" dirty="0" smtClean="0"/>
              <a:t>  Iodinated </a:t>
            </a:r>
            <a:r>
              <a:rPr lang="en-US" dirty="0"/>
              <a:t>Serum Albumin iv</a:t>
            </a:r>
          </a:p>
          <a:p>
            <a:r>
              <a:rPr lang="en-US" dirty="0"/>
              <a:t>Determination blood and plasma volume and determination cardiac output.</a:t>
            </a:r>
            <a:endParaRPr lang="en-US" dirty="0" smtClean="0"/>
          </a:p>
          <a:p>
            <a:endParaRPr lang="en-US" dirty="0" smtClean="0"/>
          </a:p>
          <a:p>
            <a:endParaRPr lang="en-US" dirty="0" smtClean="0"/>
          </a:p>
        </p:txBody>
      </p:sp>
    </p:spTree>
    <p:extLst>
      <p:ext uri="{BB962C8B-B14F-4D97-AF65-F5344CB8AC3E}">
        <p14:creationId xmlns:p14="http://schemas.microsoft.com/office/powerpoint/2010/main" val="350798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Sodium </a:t>
            </a:r>
            <a:r>
              <a:rPr lang="en-US" dirty="0" err="1" smtClean="0"/>
              <a:t>Iodohippurate</a:t>
            </a:r>
            <a:r>
              <a:rPr lang="en-US" dirty="0" smtClean="0"/>
              <a:t> inj.</a:t>
            </a:r>
          </a:p>
          <a:p>
            <a:r>
              <a:rPr lang="en-US" dirty="0" smtClean="0"/>
              <a:t>-Diagnostic agent for determine renal function.</a:t>
            </a:r>
          </a:p>
          <a:p>
            <a:r>
              <a:rPr lang="en-US" dirty="0" smtClean="0"/>
              <a:t>Sodium Rose </a:t>
            </a:r>
            <a:r>
              <a:rPr lang="en-US" dirty="0" err="1" smtClean="0"/>
              <a:t>bengal</a:t>
            </a:r>
            <a:r>
              <a:rPr lang="en-US" dirty="0" smtClean="0"/>
              <a:t> (</a:t>
            </a:r>
            <a:r>
              <a:rPr lang="en-US" dirty="0" err="1" smtClean="0"/>
              <a:t>Robengatope</a:t>
            </a:r>
            <a:r>
              <a:rPr lang="en-US" dirty="0" smtClean="0"/>
              <a:t>)</a:t>
            </a:r>
          </a:p>
          <a:p>
            <a:r>
              <a:rPr lang="en-US" dirty="0" smtClean="0"/>
              <a:t>-Liver function ,scan size and location</a:t>
            </a:r>
          </a:p>
          <a:p>
            <a:r>
              <a:rPr lang="en-US" dirty="0" smtClean="0"/>
              <a:t>-blood  and bile clearance </a:t>
            </a:r>
          </a:p>
          <a:p>
            <a:r>
              <a:rPr lang="en-US" dirty="0" smtClean="0"/>
              <a:t>Mercury -197 and 203</a:t>
            </a:r>
          </a:p>
          <a:p>
            <a:r>
              <a:rPr lang="en-US" dirty="0" smtClean="0"/>
              <a:t>-</a:t>
            </a:r>
            <a:r>
              <a:rPr lang="en-US" dirty="0" err="1" smtClean="0"/>
              <a:t>Chromerodrin</a:t>
            </a:r>
            <a:r>
              <a:rPr lang="en-US" dirty="0" smtClean="0"/>
              <a:t> Hg inj.</a:t>
            </a:r>
          </a:p>
          <a:p>
            <a:r>
              <a:rPr lang="en-US" dirty="0" smtClean="0"/>
              <a:t>-scanning both </a:t>
            </a:r>
            <a:r>
              <a:rPr lang="en-US" dirty="0" err="1" smtClean="0"/>
              <a:t>kideny</a:t>
            </a:r>
            <a:r>
              <a:rPr lang="en-US" dirty="0" smtClean="0"/>
              <a:t> and brain</a:t>
            </a:r>
          </a:p>
          <a:p>
            <a:endParaRPr lang="en-US" dirty="0"/>
          </a:p>
        </p:txBody>
      </p:sp>
    </p:spTree>
    <p:extLst>
      <p:ext uri="{BB962C8B-B14F-4D97-AF65-F5344CB8AC3E}">
        <p14:creationId xmlns:p14="http://schemas.microsoft.com/office/powerpoint/2010/main" val="353893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Sodium phosphate P-32</a:t>
            </a:r>
          </a:p>
          <a:p>
            <a:r>
              <a:rPr lang="en-US" dirty="0" smtClean="0"/>
              <a:t>-Used for both diagnosis and treatment of various neoplastic disease .</a:t>
            </a:r>
          </a:p>
          <a:p>
            <a:r>
              <a:rPr lang="en-US" dirty="0" smtClean="0"/>
              <a:t>Technetium 99m</a:t>
            </a:r>
            <a:endParaRPr lang="en-US" dirty="0"/>
          </a:p>
        </p:txBody>
      </p:sp>
    </p:spTree>
    <p:extLst>
      <p:ext uri="{BB962C8B-B14F-4D97-AF65-F5344CB8AC3E}">
        <p14:creationId xmlns:p14="http://schemas.microsoft.com/office/powerpoint/2010/main" val="68783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000" dirty="0" smtClean="0"/>
              <a:t>The end</a:t>
            </a:r>
          </a:p>
          <a:p>
            <a:r>
              <a:rPr lang="en-US" sz="4000" dirty="0" smtClean="0"/>
              <a:t>Thank you  </a:t>
            </a:r>
            <a:endParaRPr lang="en-US" sz="4000" dirty="0"/>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364441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2050" name="Picture 2" descr="COMPOSITIONCOMPOSITION&#10;a radioactive isotope that can be injected&#10;safely into the body, and&#10;a carrier molecule which del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6" y="188640"/>
            <a:ext cx="895727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2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93365" y="-4366"/>
            <a:ext cx="8871123" cy="6817742"/>
          </a:xfrm>
          <a:prstGeom prst="rect">
            <a:avLst/>
          </a:prstGeom>
        </p:spPr>
      </p:pic>
    </p:spTree>
    <p:extLst>
      <p:ext uri="{BB962C8B-B14F-4D97-AF65-F5344CB8AC3E}">
        <p14:creationId xmlns:p14="http://schemas.microsoft.com/office/powerpoint/2010/main" val="317959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107504" y="44624"/>
            <a:ext cx="8856984" cy="6309907"/>
          </a:xfrm>
          <a:prstGeom prst="rect">
            <a:avLst/>
          </a:prstGeom>
        </p:spPr>
      </p:pic>
    </p:spTree>
    <p:extLst>
      <p:ext uri="{BB962C8B-B14F-4D97-AF65-F5344CB8AC3E}">
        <p14:creationId xmlns:p14="http://schemas.microsoft.com/office/powerpoint/2010/main" val="207987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0" y="44624"/>
            <a:ext cx="9324528" cy="7056784"/>
          </a:xfrm>
          <a:prstGeom prst="rect">
            <a:avLst/>
          </a:prstGeom>
        </p:spPr>
      </p:pic>
    </p:spTree>
    <p:extLst>
      <p:ext uri="{BB962C8B-B14F-4D97-AF65-F5344CB8AC3E}">
        <p14:creationId xmlns:p14="http://schemas.microsoft.com/office/powerpoint/2010/main" val="106615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93365" y="116633"/>
            <a:ext cx="9015139" cy="6624736"/>
          </a:xfrm>
          <a:prstGeom prst="rect">
            <a:avLst/>
          </a:prstGeom>
        </p:spPr>
      </p:pic>
    </p:spTree>
    <p:extLst>
      <p:ext uri="{BB962C8B-B14F-4D97-AF65-F5344CB8AC3E}">
        <p14:creationId xmlns:p14="http://schemas.microsoft.com/office/powerpoint/2010/main" val="250515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35497" y="-4365"/>
            <a:ext cx="9001000" cy="6673725"/>
          </a:xfrm>
          <a:prstGeom prst="rect">
            <a:avLst/>
          </a:prstGeom>
        </p:spPr>
      </p:pic>
    </p:spTree>
    <p:extLst>
      <p:ext uri="{BB962C8B-B14F-4D97-AF65-F5344CB8AC3E}">
        <p14:creationId xmlns:p14="http://schemas.microsoft.com/office/powerpoint/2010/main" val="108092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4" name="Picture 3"/>
          <p:cNvPicPr>
            <a:picLocks noChangeAspect="1"/>
          </p:cNvPicPr>
          <p:nvPr/>
        </p:nvPicPr>
        <p:blipFill>
          <a:blip r:embed="rId2"/>
          <a:stretch>
            <a:fillRect/>
          </a:stretch>
        </p:blipFill>
        <p:spPr>
          <a:xfrm>
            <a:off x="237381" y="211659"/>
            <a:ext cx="8799115" cy="6169669"/>
          </a:xfrm>
          <a:prstGeom prst="rect">
            <a:avLst/>
          </a:prstGeom>
        </p:spPr>
      </p:pic>
    </p:spTree>
    <p:extLst>
      <p:ext uri="{BB962C8B-B14F-4D97-AF65-F5344CB8AC3E}">
        <p14:creationId xmlns:p14="http://schemas.microsoft.com/office/powerpoint/2010/main" val="20910889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2066</TotalTime>
  <Words>485</Words>
  <Application>Microsoft Office PowerPoint</Application>
  <PresentationFormat>On-screen Show (4:3)</PresentationFormat>
  <Paragraphs>38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Berlin Sans FB Demi</vt:lpstr>
      <vt:lpstr>Calibri</vt:lpstr>
      <vt:lpstr>Georgia</vt:lpstr>
      <vt:lpstr>Times New Roman</vt:lpstr>
      <vt:lpstr>Wingdings</vt:lpstr>
      <vt:lpstr>Wingdings 2</vt:lpstr>
      <vt:lpstr>Civic</vt:lpstr>
      <vt:lpstr>Nuclear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Radiopharmaceutical Preparations</vt:lpstr>
      <vt:lpstr> Mechanism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created by :                  maryam muthana</dc:title>
  <dc:creator>maryam</dc:creator>
  <cp:lastModifiedBy>Maher</cp:lastModifiedBy>
  <cp:revision>100</cp:revision>
  <dcterms:created xsi:type="dcterms:W3CDTF">2016-10-27T15:27:48Z</dcterms:created>
  <dcterms:modified xsi:type="dcterms:W3CDTF">2022-02-14T18:30:51Z</dcterms:modified>
</cp:coreProperties>
</file>